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ca Two Bold" panose="020B0604020202020204" charset="0"/>
      <p:regular r:id="rId19"/>
    </p:embeddedFont>
    <p:embeddedFont>
      <p:font typeface="Lato" panose="020B0604020202020204" charset="0"/>
      <p:regular r:id="rId20"/>
    </p:embeddedFont>
    <p:embeddedFont>
      <p:font typeface="Lato Bold" panose="020B0604020202020204" charset="0"/>
      <p:regular r:id="rId21"/>
    </p:embeddedFont>
    <p:embeddedFont>
      <p:font typeface="Lato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6" d="100"/>
          <a:sy n="56" d="100"/>
        </p:scale>
        <p:origin x="38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11692" TargetMode="External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79919">
            <a:off x="918750" y="-1708149"/>
            <a:ext cx="4623461" cy="6451100"/>
          </a:xfrm>
          <a:custGeom>
            <a:avLst/>
            <a:gdLst/>
            <a:ahLst/>
            <a:cxnLst/>
            <a:rect l="l" t="t" r="r" b="b"/>
            <a:pathLst>
              <a:path w="6197343" h="10585524">
                <a:moveTo>
                  <a:pt x="0" y="0"/>
                </a:moveTo>
                <a:lnTo>
                  <a:pt x="6197342" y="0"/>
                </a:lnTo>
                <a:lnTo>
                  <a:pt x="6197342" y="10585524"/>
                </a:lnTo>
                <a:lnTo>
                  <a:pt x="0" y="1058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46352" y="0"/>
            <a:ext cx="6441648" cy="10287000"/>
            <a:chOff x="0" y="0"/>
            <a:chExt cx="8588863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035" r="3035"/>
            <a:stretch>
              <a:fillRect/>
            </a:stretch>
          </p:blipFill>
          <p:spPr>
            <a:xfrm>
              <a:off x="0" y="0"/>
              <a:ext cx="8588863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836744" y="3537047"/>
            <a:ext cx="9813358" cy="508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6"/>
              </a:lnSpc>
            </a:pPr>
            <a:r>
              <a:rPr lang="en-US" sz="6592" b="1">
                <a:solidFill>
                  <a:srgbClr val="77403A"/>
                </a:solidFill>
                <a:latin typeface="Roca Two Bold"/>
                <a:ea typeface="Roca Two Bold"/>
                <a:cs typeface="Roca Two Bold"/>
                <a:sym typeface="Roca Two Bold"/>
              </a:rPr>
              <a:t>Cosmetics Suggestion Using AI</a:t>
            </a:r>
          </a:p>
          <a:p>
            <a:pPr algn="l">
              <a:lnSpc>
                <a:spcPts val="3944"/>
              </a:lnSpc>
            </a:pPr>
            <a:endParaRPr lang="en-US" sz="6592" b="1">
              <a:solidFill>
                <a:srgbClr val="77403A"/>
              </a:solidFill>
              <a:latin typeface="Roca Two Bold"/>
              <a:ea typeface="Roca Two Bold"/>
              <a:cs typeface="Roca Two Bold"/>
              <a:sym typeface="Roca Two Bold"/>
            </a:endParaRPr>
          </a:p>
          <a:p>
            <a:pPr algn="l">
              <a:lnSpc>
                <a:spcPts val="3944"/>
              </a:lnSpc>
            </a:pPr>
            <a:endParaRPr lang="en-US" sz="6592" b="1">
              <a:solidFill>
                <a:srgbClr val="77403A"/>
              </a:solidFill>
              <a:latin typeface="Roca Two Bold"/>
              <a:ea typeface="Roca Two Bold"/>
              <a:cs typeface="Roca Two Bold"/>
              <a:sym typeface="Roca Two Bold"/>
            </a:endParaRPr>
          </a:p>
          <a:p>
            <a:pPr algn="l">
              <a:lnSpc>
                <a:spcPts val="3944"/>
              </a:lnSpc>
            </a:pPr>
            <a:endParaRPr lang="en-US" sz="6592" b="1">
              <a:solidFill>
                <a:srgbClr val="77403A"/>
              </a:solidFill>
              <a:latin typeface="Roca Two Bold"/>
              <a:ea typeface="Roca Two Bold"/>
              <a:cs typeface="Roca Two Bold"/>
              <a:sym typeface="Roca Two Bold"/>
            </a:endParaRPr>
          </a:p>
          <a:p>
            <a:pPr algn="just">
              <a:lnSpc>
                <a:spcPts val="3632"/>
              </a:lnSpc>
            </a:pPr>
            <a:r>
              <a:rPr lang="en-US" sz="3493" b="1">
                <a:solidFill>
                  <a:srgbClr val="77403A"/>
                </a:solidFill>
                <a:latin typeface="Roca Two Bold"/>
                <a:ea typeface="Roca Two Bold"/>
                <a:cs typeface="Roca Two Bold"/>
                <a:sym typeface="Roca Two Bold"/>
              </a:rPr>
              <a:t>Presented by: Anuhya Lanke, </a:t>
            </a:r>
          </a:p>
          <a:p>
            <a:pPr algn="just">
              <a:lnSpc>
                <a:spcPts val="3632"/>
              </a:lnSpc>
            </a:pPr>
            <a:r>
              <a:rPr lang="en-US" sz="3493" b="1">
                <a:solidFill>
                  <a:srgbClr val="77403A"/>
                </a:solidFill>
                <a:latin typeface="Roca Two Bold"/>
                <a:ea typeface="Roca Two Bold"/>
                <a:cs typeface="Roca Two Bold"/>
                <a:sym typeface="Roca Two Bold"/>
              </a:rPr>
              <a:t>                                 Hari Prasad Daggupati,</a:t>
            </a:r>
          </a:p>
          <a:p>
            <a:pPr algn="just">
              <a:lnSpc>
                <a:spcPts val="3632"/>
              </a:lnSpc>
            </a:pPr>
            <a:r>
              <a:rPr lang="en-US" sz="3493" b="1">
                <a:solidFill>
                  <a:srgbClr val="77403A"/>
                </a:solidFill>
                <a:latin typeface="Roca Two Bold"/>
                <a:ea typeface="Roca Two Bold"/>
                <a:cs typeface="Roca Two Bold"/>
                <a:sym typeface="Roca Two Bold"/>
              </a:rPr>
              <a:t>                                 Mingji Li</a:t>
            </a:r>
          </a:p>
          <a:p>
            <a:pPr marL="0" lvl="0" indent="0" algn="ctr">
              <a:lnSpc>
                <a:spcPts val="3944"/>
              </a:lnSpc>
            </a:pPr>
            <a:endParaRPr lang="en-US" sz="3493" b="1">
              <a:solidFill>
                <a:srgbClr val="77403A"/>
              </a:solidFill>
              <a:latin typeface="Roca Two Bold"/>
              <a:ea typeface="Roca Two Bold"/>
              <a:cs typeface="Roca Two Bold"/>
              <a:sym typeface="Roca Two Bold"/>
            </a:endParaRPr>
          </a:p>
        </p:txBody>
      </p:sp>
      <p:sp>
        <p:nvSpPr>
          <p:cNvPr id="6" name="Freeform 6"/>
          <p:cNvSpPr/>
          <p:nvPr/>
        </p:nvSpPr>
        <p:spPr>
          <a:xfrm rot="-4474993">
            <a:off x="1908410" y="6506165"/>
            <a:ext cx="3853845" cy="6469938"/>
          </a:xfrm>
          <a:custGeom>
            <a:avLst/>
            <a:gdLst/>
            <a:ahLst/>
            <a:cxnLst/>
            <a:rect l="l" t="t" r="r" b="b"/>
            <a:pathLst>
              <a:path w="4623170" h="7896720">
                <a:moveTo>
                  <a:pt x="0" y="0"/>
                </a:moveTo>
                <a:lnTo>
                  <a:pt x="4623171" y="0"/>
                </a:lnTo>
                <a:lnTo>
                  <a:pt x="4623171" y="7896720"/>
                </a:lnTo>
                <a:lnTo>
                  <a:pt x="0" y="7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49385"/>
            <a:ext cx="18675288" cy="4937615"/>
            <a:chOff x="0" y="0"/>
            <a:chExt cx="4918594" cy="1300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8594" cy="1300442"/>
            </a:xfrm>
            <a:custGeom>
              <a:avLst/>
              <a:gdLst/>
              <a:ahLst/>
              <a:cxnLst/>
              <a:rect l="l" t="t" r="r" b="b"/>
              <a:pathLst>
                <a:path w="4918594" h="1300442">
                  <a:moveTo>
                    <a:pt x="0" y="0"/>
                  </a:moveTo>
                  <a:lnTo>
                    <a:pt x="4918594" y="0"/>
                  </a:lnTo>
                  <a:lnTo>
                    <a:pt x="4918594" y="1300442"/>
                  </a:lnTo>
                  <a:lnTo>
                    <a:pt x="0" y="130044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8594" cy="1338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304869">
            <a:off x="15195891" y="-1399387"/>
            <a:ext cx="2992299" cy="5562844"/>
          </a:xfrm>
          <a:custGeom>
            <a:avLst/>
            <a:gdLst/>
            <a:ahLst/>
            <a:cxnLst/>
            <a:rect l="l" t="t" r="r" b="b"/>
            <a:pathLst>
              <a:path w="3936559" h="6723936">
                <a:moveTo>
                  <a:pt x="0" y="0"/>
                </a:moveTo>
                <a:lnTo>
                  <a:pt x="3936558" y="0"/>
                </a:lnTo>
                <a:lnTo>
                  <a:pt x="3936558" y="6723936"/>
                </a:lnTo>
                <a:lnTo>
                  <a:pt x="0" y="672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31230" y="1304925"/>
            <a:ext cx="10292774" cy="138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2"/>
              </a:lnSpc>
            </a:pPr>
            <a:r>
              <a:rPr lang="en-US" sz="10938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Demo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461170" y="-1447999"/>
            <a:ext cx="2811458" cy="5181995"/>
          </a:xfrm>
          <a:custGeom>
            <a:avLst/>
            <a:gdLst/>
            <a:ahLst/>
            <a:cxnLst/>
            <a:rect l="l" t="t" r="r" b="b"/>
            <a:pathLst>
              <a:path w="4184707" h="7147792">
                <a:moveTo>
                  <a:pt x="0" y="0"/>
                </a:moveTo>
                <a:lnTo>
                  <a:pt x="4184708" y="0"/>
                </a:lnTo>
                <a:lnTo>
                  <a:pt x="4184708" y="7147792"/>
                </a:lnTo>
                <a:lnTo>
                  <a:pt x="0" y="7147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Cosmetic Suggestion output">
            <a:hlinkClick r:id="" action="ppaction://media"/>
            <a:extLst>
              <a:ext uri="{FF2B5EF4-FFF2-40B4-BE49-F238E27FC236}">
                <a16:creationId xmlns:a16="http://schemas.microsoft.com/office/drawing/2014/main" xmlns="" id="{2F2B9AFD-5EB9-5ACC-01A9-24BD2373F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0" y="3314235"/>
            <a:ext cx="113538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0408" y="-395963"/>
            <a:ext cx="10722039" cy="11078925"/>
            <a:chOff x="0" y="0"/>
            <a:chExt cx="2823912" cy="2917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3912" cy="2917906"/>
            </a:xfrm>
            <a:custGeom>
              <a:avLst/>
              <a:gdLst/>
              <a:ahLst/>
              <a:cxnLst/>
              <a:rect l="l" t="t" r="r" b="b"/>
              <a:pathLst>
                <a:path w="2823912" h="2917906">
                  <a:moveTo>
                    <a:pt x="0" y="0"/>
                  </a:moveTo>
                  <a:lnTo>
                    <a:pt x="2823912" y="0"/>
                  </a:lnTo>
                  <a:lnTo>
                    <a:pt x="2823912" y="2917906"/>
                  </a:lnTo>
                  <a:lnTo>
                    <a:pt x="0" y="2917906"/>
                  </a:lnTo>
                  <a:close/>
                </a:path>
              </a:pathLst>
            </a:custGeom>
            <a:solidFill>
              <a:srgbClr val="F2C3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3912" cy="295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8100000">
            <a:off x="14602414" y="-484240"/>
            <a:ext cx="5808449" cy="5607793"/>
          </a:xfrm>
          <a:custGeom>
            <a:avLst/>
            <a:gdLst/>
            <a:ahLst/>
            <a:cxnLst/>
            <a:rect l="l" t="t" r="r" b="b"/>
            <a:pathLst>
              <a:path w="5808449" h="5607793">
                <a:moveTo>
                  <a:pt x="0" y="0"/>
                </a:moveTo>
                <a:lnTo>
                  <a:pt x="5808448" y="0"/>
                </a:lnTo>
                <a:lnTo>
                  <a:pt x="5808448" y="5607793"/>
                </a:lnTo>
                <a:lnTo>
                  <a:pt x="0" y="560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840323" y="3228010"/>
            <a:ext cx="7873266" cy="5914458"/>
            <a:chOff x="0" y="0"/>
            <a:chExt cx="10497688" cy="788594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5654" r="5654"/>
            <a:stretch>
              <a:fillRect/>
            </a:stretch>
          </p:blipFill>
          <p:spPr>
            <a:xfrm>
              <a:off x="0" y="0"/>
              <a:ext cx="10497688" cy="788594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562459" y="805443"/>
            <a:ext cx="6902201" cy="11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54"/>
              </a:lnSpc>
            </a:pPr>
            <a:r>
              <a:rPr lang="en-US" sz="9313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1690" y="2781639"/>
            <a:ext cx="7062970" cy="67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    Achievements: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Successfully classified cosmetic suggestion using BERT.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Deployed a user-friendly web app for real-time predictions.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n-US" sz="399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Future Work: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Improve model performance.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Add more product-specific features.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Explore real-world deployment at scale.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75"/>
            <a:ext cx="18288000" cy="10546775"/>
            <a:chOff x="0" y="0"/>
            <a:chExt cx="4816593" cy="2777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77752"/>
            </a:xfrm>
            <a:custGeom>
              <a:avLst/>
              <a:gdLst/>
              <a:ahLst/>
              <a:cxnLst/>
              <a:rect l="l" t="t" r="r" b="b"/>
              <a:pathLst>
                <a:path w="4816592" h="2777752">
                  <a:moveTo>
                    <a:pt x="0" y="0"/>
                  </a:moveTo>
                  <a:lnTo>
                    <a:pt x="4816592" y="0"/>
                  </a:lnTo>
                  <a:lnTo>
                    <a:pt x="4816592" y="2777752"/>
                  </a:lnTo>
                  <a:lnTo>
                    <a:pt x="0" y="277775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81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92459" y="904875"/>
            <a:ext cx="13875309" cy="762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0"/>
              </a:lnSpc>
            </a:pPr>
            <a:r>
              <a:rPr lang="en-US" sz="4073" b="1" u="sng" dirty="0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References</a:t>
            </a:r>
            <a:r>
              <a:rPr lang="en-US" sz="4073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</a:p>
          <a:p>
            <a:pPr algn="l">
              <a:lnSpc>
                <a:spcPts val="6110"/>
              </a:lnSpc>
            </a:pPr>
            <a:endParaRPr lang="en-US" sz="4073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27803" lvl="1" indent="-263902" algn="l">
              <a:lnSpc>
                <a:spcPts val="3666"/>
              </a:lnSpc>
              <a:buAutoNum type="arabicPeriod"/>
            </a:pP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N. K. Ram and J. Kim, "Cosmetic Suggestion Based on Skin Condition Using Artificial Intelligence," Proceedings of the International Conference on Emerging Applications of Radiation in Society (ICEARS), 2023. </a:t>
            </a:r>
            <a:r>
              <a:rPr lang="en-US" sz="2444" u="sng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DOI: 10.1109/ICEARS56392.2023.10085539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527803" lvl="1" indent="-263902" algn="l">
              <a:lnSpc>
                <a:spcPts val="3666"/>
              </a:lnSpc>
              <a:buAutoNum type="arabicPeriod"/>
            </a:pP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Devlin, J., Chang, M. W., Lee, K., &amp; </a:t>
            </a: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Toutanova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K. (2019). </a:t>
            </a:r>
            <a:r>
              <a:rPr lang="en-US" sz="2444" i="1" dirty="0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BERT: Pre-training of Deep Bidirectional Transformers for Language Understanding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. Proceedings of the 2019 Conference of the North American Chapter of the Association for Computational Linguistics: Human Language Technologies. 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  <a:hlinkClick r:id="rId2" tooltip="https://arxiv.org/abs/1810.04805"/>
              </a:rPr>
              <a:t>https://arxiv.org/abs/1810.04805</a:t>
            </a:r>
          </a:p>
          <a:p>
            <a:pPr marL="527803" lvl="1" indent="-263902" algn="l">
              <a:lnSpc>
                <a:spcPts val="3666"/>
              </a:lnSpc>
              <a:buAutoNum type="arabicPeriod"/>
            </a:pP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Liu, Y., </a:t>
            </a: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Ott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M., </a:t>
            </a: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Goyal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N., Du, J., Joshi, M., Chen, D., Levy, O., Lewis, M., </a:t>
            </a: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Zettlemoyer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L., &amp; </a:t>
            </a: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Stoyanov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V. (2019). </a:t>
            </a:r>
            <a:r>
              <a:rPr lang="en-US" sz="2444" i="1" dirty="0" err="1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RoBERTa</a:t>
            </a:r>
            <a:r>
              <a:rPr lang="en-US" sz="2444" i="1" dirty="0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: A Robustly Optimized BERT </a:t>
            </a:r>
            <a:r>
              <a:rPr lang="en-US" sz="2444" i="1" dirty="0" err="1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Pretraining</a:t>
            </a:r>
            <a:r>
              <a:rPr lang="en-US" sz="2444" i="1" dirty="0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 Approach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  <a:hlinkClick r:id="rId3" tooltip="https://arxiv.org/abs/1907.11692"/>
              </a:rPr>
              <a:t>https://arxiv.org/abs/1907.11692</a:t>
            </a:r>
          </a:p>
          <a:p>
            <a:pPr marL="527803" lvl="1" indent="-263902" algn="l">
              <a:lnSpc>
                <a:spcPts val="3666"/>
              </a:lnSpc>
              <a:buAutoNum type="arabicPeriod"/>
            </a:pPr>
            <a:r>
              <a:rPr lang="en-US" sz="2444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Sebastiani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, F. (2002). </a:t>
            </a:r>
            <a:r>
              <a:rPr lang="en-US" sz="2444" i="1" dirty="0">
                <a:solidFill>
                  <a:srgbClr val="1E0000"/>
                </a:solidFill>
                <a:latin typeface="Lato Italics"/>
                <a:ea typeface="Lato Italics"/>
                <a:cs typeface="Lato Italics"/>
                <a:sym typeface="Lato Italics"/>
              </a:rPr>
              <a:t>Machine Learning in Automated Text Categorization</a:t>
            </a:r>
            <a:r>
              <a:rPr lang="en-US" sz="2444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. ACM Computing Surveys, 34(1), 1-47. https://dl.acm.org/doi/10.1145/505282.505283</a:t>
            </a:r>
          </a:p>
          <a:p>
            <a:pPr algn="l">
              <a:lnSpc>
                <a:spcPts val="3819"/>
              </a:lnSpc>
              <a:spcBef>
                <a:spcPct val="0"/>
              </a:spcBef>
            </a:pPr>
            <a:endParaRPr lang="en-US" sz="2444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Freeform 6"/>
          <p:cNvSpPr/>
          <p:nvPr/>
        </p:nvSpPr>
        <p:spPr>
          <a:xfrm rot="-10195056">
            <a:off x="16027396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0" y="0"/>
                </a:moveTo>
                <a:lnTo>
                  <a:pt x="4521208" y="0"/>
                </a:lnTo>
                <a:lnTo>
                  <a:pt x="4521208" y="4365022"/>
                </a:lnTo>
                <a:lnTo>
                  <a:pt x="0" y="4365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195056" flipH="1">
            <a:off x="-2062780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4521208" y="0"/>
                </a:moveTo>
                <a:lnTo>
                  <a:pt x="0" y="0"/>
                </a:lnTo>
                <a:lnTo>
                  <a:pt x="0" y="4365022"/>
                </a:lnTo>
                <a:lnTo>
                  <a:pt x="4521208" y="4365022"/>
                </a:lnTo>
                <a:lnTo>
                  <a:pt x="4521208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5012" y="2495794"/>
            <a:ext cx="18578025" cy="5295412"/>
            <a:chOff x="0" y="0"/>
            <a:chExt cx="4892978" cy="1394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2978" cy="1394676"/>
            </a:xfrm>
            <a:custGeom>
              <a:avLst/>
              <a:gdLst/>
              <a:ahLst/>
              <a:cxnLst/>
              <a:rect l="l" t="t" r="r" b="b"/>
              <a:pathLst>
                <a:path w="4892978" h="1394676">
                  <a:moveTo>
                    <a:pt x="0" y="0"/>
                  </a:moveTo>
                  <a:lnTo>
                    <a:pt x="4892978" y="0"/>
                  </a:lnTo>
                  <a:lnTo>
                    <a:pt x="4892978" y="1394676"/>
                  </a:lnTo>
                  <a:lnTo>
                    <a:pt x="0" y="1394676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92978" cy="1432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97613" y="4820933"/>
            <a:ext cx="10292774" cy="138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2"/>
              </a:lnSpc>
            </a:pPr>
            <a:r>
              <a:rPr lang="en-US" sz="10938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rot="-7690274">
            <a:off x="15821472" y="3058615"/>
            <a:ext cx="4318972" cy="4169771"/>
          </a:xfrm>
          <a:custGeom>
            <a:avLst/>
            <a:gdLst/>
            <a:ahLst/>
            <a:cxnLst/>
            <a:rect l="l" t="t" r="r" b="b"/>
            <a:pathLst>
              <a:path w="4318972" h="4169771">
                <a:moveTo>
                  <a:pt x="0" y="0"/>
                </a:moveTo>
                <a:lnTo>
                  <a:pt x="4318972" y="0"/>
                </a:lnTo>
                <a:lnTo>
                  <a:pt x="4318972" y="4169770"/>
                </a:lnTo>
                <a:lnTo>
                  <a:pt x="0" y="416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993641" flipH="1" flipV="1">
            <a:off x="-1600567" y="3155573"/>
            <a:ext cx="4045736" cy="3905974"/>
          </a:xfrm>
          <a:custGeom>
            <a:avLst/>
            <a:gdLst/>
            <a:ahLst/>
            <a:cxnLst/>
            <a:rect l="l" t="t" r="r" b="b"/>
            <a:pathLst>
              <a:path w="4045736" h="3905974">
                <a:moveTo>
                  <a:pt x="4045736" y="3905974"/>
                </a:moveTo>
                <a:lnTo>
                  <a:pt x="0" y="3905974"/>
                </a:lnTo>
                <a:lnTo>
                  <a:pt x="0" y="0"/>
                </a:lnTo>
                <a:lnTo>
                  <a:pt x="4045736" y="0"/>
                </a:lnTo>
                <a:lnTo>
                  <a:pt x="4045736" y="3905974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12130" y="1968656"/>
            <a:ext cx="560455" cy="56045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12130" y="2897794"/>
            <a:ext cx="560455" cy="56045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12130" y="4730613"/>
            <a:ext cx="560455" cy="56045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12130" y="3814204"/>
            <a:ext cx="560455" cy="56045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12130" y="5647023"/>
            <a:ext cx="560455" cy="56045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12130" y="6563432"/>
            <a:ext cx="560455" cy="56045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972" y="5373201"/>
            <a:ext cx="9341790" cy="2940915"/>
            <a:chOff x="0" y="0"/>
            <a:chExt cx="2460389" cy="7745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60389" cy="774562"/>
            </a:xfrm>
            <a:custGeom>
              <a:avLst/>
              <a:gdLst/>
              <a:ahLst/>
              <a:cxnLst/>
              <a:rect l="l" t="t" r="r" b="b"/>
              <a:pathLst>
                <a:path w="2460389" h="774562">
                  <a:moveTo>
                    <a:pt x="0" y="0"/>
                  </a:moveTo>
                  <a:lnTo>
                    <a:pt x="2460389" y="0"/>
                  </a:lnTo>
                  <a:lnTo>
                    <a:pt x="2460389" y="774562"/>
                  </a:lnTo>
                  <a:lnTo>
                    <a:pt x="0" y="77456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60389" cy="81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7170981">
            <a:off x="14009822" y="2600040"/>
            <a:ext cx="6344605" cy="6125428"/>
          </a:xfrm>
          <a:custGeom>
            <a:avLst/>
            <a:gdLst/>
            <a:ahLst/>
            <a:cxnLst/>
            <a:rect l="l" t="t" r="r" b="b"/>
            <a:pathLst>
              <a:path w="6344605" h="6125428">
                <a:moveTo>
                  <a:pt x="0" y="0"/>
                </a:moveTo>
                <a:lnTo>
                  <a:pt x="6344606" y="0"/>
                </a:lnTo>
                <a:lnTo>
                  <a:pt x="6344606" y="6125428"/>
                </a:lnTo>
                <a:lnTo>
                  <a:pt x="0" y="612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039984" y="2730080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Existing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39984" y="3652303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Proposed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39984" y="5465749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39984" y="6334832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8613" y="6020762"/>
            <a:ext cx="6776698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50"/>
              </a:lnSpc>
              <a:spcBef>
                <a:spcPct val="0"/>
              </a:spcBef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In Presentations we are going to cover the following things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8613" y="2374827"/>
            <a:ext cx="6318259" cy="282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19"/>
              </a:lnSpc>
            </a:pPr>
            <a:r>
              <a:rPr lang="en-US" sz="11779" b="1">
                <a:solidFill>
                  <a:srgbClr val="77403A"/>
                </a:solidFill>
                <a:latin typeface="Roca Two Bold"/>
                <a:ea typeface="Roca Two Bold"/>
                <a:cs typeface="Roca Two Bold"/>
                <a:sym typeface="Roca Two Bold"/>
              </a:rPr>
              <a:t>Table Of 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39984" y="1807856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8"/>
              </a:lnSpc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94452" y="1946202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613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94452" y="2875341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 u="none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94452" y="4733617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 u="none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94452" y="3804479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 u="none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94452" y="5662755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 u="none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02607" y="6540853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39984" y="7352488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Reference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02607" y="7560788"/>
            <a:ext cx="395812" cy="49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 u="none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0012130" y="7581088"/>
            <a:ext cx="560455" cy="560455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02607" y="7552513"/>
            <a:ext cx="395812" cy="4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3"/>
              </a:lnSpc>
              <a:spcBef>
                <a:spcPct val="0"/>
              </a:spcBef>
            </a:pPr>
            <a:r>
              <a:rPr lang="en-US" sz="2613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039984" y="4609792"/>
            <a:ext cx="5316166" cy="69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098"/>
              </a:lnSpc>
              <a:spcBef>
                <a:spcPct val="0"/>
              </a:spcBef>
            </a:pPr>
            <a:r>
              <a:rPr lang="en-US" sz="304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74993">
            <a:off x="14162673" y="-2798229"/>
            <a:ext cx="4480986" cy="7653859"/>
          </a:xfrm>
          <a:custGeom>
            <a:avLst/>
            <a:gdLst/>
            <a:ahLst/>
            <a:cxnLst/>
            <a:rect l="l" t="t" r="r" b="b"/>
            <a:pathLst>
              <a:path w="4480986" h="7653859">
                <a:moveTo>
                  <a:pt x="0" y="0"/>
                </a:moveTo>
                <a:lnTo>
                  <a:pt x="4480987" y="0"/>
                </a:lnTo>
                <a:lnTo>
                  <a:pt x="4480987" y="7653858"/>
                </a:lnTo>
                <a:lnTo>
                  <a:pt x="0" y="7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18330" y="3352406"/>
            <a:ext cx="5806329" cy="5297532"/>
            <a:chOff x="0" y="0"/>
            <a:chExt cx="7741772" cy="706337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3488" r="13488"/>
            <a:stretch>
              <a:fillRect/>
            </a:stretch>
          </p:blipFill>
          <p:spPr>
            <a:xfrm>
              <a:off x="0" y="0"/>
              <a:ext cx="7741772" cy="706337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2400763"/>
            <a:ext cx="10212873" cy="6857537"/>
            <a:chOff x="0" y="0"/>
            <a:chExt cx="9446502" cy="6342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46502" cy="6342950"/>
            </a:xfrm>
            <a:custGeom>
              <a:avLst/>
              <a:gdLst/>
              <a:ahLst/>
              <a:cxnLst/>
              <a:rect l="l" t="t" r="r" b="b"/>
              <a:pathLst>
                <a:path w="9446502" h="6342950">
                  <a:moveTo>
                    <a:pt x="9322042" y="6342950"/>
                  </a:moveTo>
                  <a:lnTo>
                    <a:pt x="124460" y="6342950"/>
                  </a:lnTo>
                  <a:cubicBezTo>
                    <a:pt x="55880" y="6342950"/>
                    <a:pt x="0" y="6287070"/>
                    <a:pt x="0" y="6218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322043" y="0"/>
                  </a:lnTo>
                  <a:cubicBezTo>
                    <a:pt x="9390622" y="0"/>
                    <a:pt x="9446502" y="55880"/>
                    <a:pt x="9446502" y="124460"/>
                  </a:cubicBezTo>
                  <a:lnTo>
                    <a:pt x="9446502" y="6218490"/>
                  </a:lnTo>
                  <a:cubicBezTo>
                    <a:pt x="9446502" y="6287070"/>
                    <a:pt x="9390622" y="6342950"/>
                    <a:pt x="9322043" y="6342950"/>
                  </a:cubicBezTo>
                  <a:close/>
                </a:path>
              </a:pathLst>
            </a:custGeom>
            <a:solidFill>
              <a:srgbClr val="F2C3B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8160" y="2720695"/>
            <a:ext cx="9544434" cy="623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170" lvl="1" indent="-225585" algn="l">
              <a:lnSpc>
                <a:spcPts val="4179"/>
              </a:lnSpc>
              <a:buFont typeface="Arial"/>
              <a:buChar char="•"/>
            </a:pPr>
            <a:r>
              <a:rPr lang="en-US" sz="208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Purpose:</a:t>
            </a:r>
            <a:r>
              <a:rPr lang="en-US" sz="208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Cosmetic suggestion systems aim to recommend skincare and beauty products tailored to individual needs based on skin type, preferences, and reviews.</a:t>
            </a:r>
          </a:p>
          <a:p>
            <a:pPr marL="451170" lvl="1" indent="-225585" algn="l">
              <a:lnSpc>
                <a:spcPts val="4179"/>
              </a:lnSpc>
              <a:buFont typeface="Arial"/>
              <a:buChar char="•"/>
            </a:pPr>
            <a:r>
              <a:rPr lang="en-US" sz="208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Significance:</a:t>
            </a:r>
            <a:r>
              <a:rPr lang="en-US" sz="208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With the growing variety of products, such systems simplify decision-making, ensuring better product compatibility and user satisfaction.</a:t>
            </a:r>
          </a:p>
          <a:p>
            <a:pPr marL="451170" lvl="1" indent="-225585" algn="l">
              <a:lnSpc>
                <a:spcPts val="4179"/>
              </a:lnSpc>
              <a:buFont typeface="Arial"/>
              <a:buChar char="•"/>
            </a:pPr>
            <a:r>
              <a:rPr lang="en-US" sz="208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Technological Evolution: </a:t>
            </a:r>
            <a:r>
              <a:rPr lang="en-US" sz="208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Modern approaches utilize AI, deep learning, and natural language processing to analyze user reviews, product descriptions, and images.</a:t>
            </a:r>
          </a:p>
          <a:p>
            <a:pPr marL="451170" lvl="1" indent="-225585" algn="l">
              <a:lnSpc>
                <a:spcPts val="4179"/>
              </a:lnSpc>
              <a:spcBef>
                <a:spcPct val="0"/>
              </a:spcBef>
              <a:buFont typeface="Arial"/>
              <a:buChar char="•"/>
            </a:pPr>
            <a:r>
              <a:rPr lang="en-US" sz="208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Impact:</a:t>
            </a:r>
            <a:r>
              <a:rPr lang="en-US" sz="2089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Personalized recommendations enhance user trust, reduce product mismatches, and improve overall customer experience in the cosmetic industry.</a:t>
            </a:r>
          </a:p>
          <a:p>
            <a:pPr algn="l">
              <a:lnSpc>
                <a:spcPts val="4179"/>
              </a:lnSpc>
              <a:spcBef>
                <a:spcPct val="0"/>
              </a:spcBef>
            </a:pPr>
            <a:endParaRPr lang="en-US" sz="2089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58189" y="1295400"/>
            <a:ext cx="7153894" cy="808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8"/>
              </a:lnSpc>
            </a:pPr>
            <a:r>
              <a:rPr lang="en-US" sz="7084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 rot="-4474993">
            <a:off x="-595323" y="7290381"/>
            <a:ext cx="3248046" cy="5547904"/>
          </a:xfrm>
          <a:custGeom>
            <a:avLst/>
            <a:gdLst/>
            <a:ahLst/>
            <a:cxnLst/>
            <a:rect l="l" t="t" r="r" b="b"/>
            <a:pathLst>
              <a:path w="3248046" h="5547904">
                <a:moveTo>
                  <a:pt x="0" y="0"/>
                </a:moveTo>
                <a:lnTo>
                  <a:pt x="3248046" y="0"/>
                </a:lnTo>
                <a:lnTo>
                  <a:pt x="3248046" y="5547905"/>
                </a:lnTo>
                <a:lnTo>
                  <a:pt x="0" y="5547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2094" y="790333"/>
            <a:ext cx="8462191" cy="9399652"/>
            <a:chOff x="0" y="0"/>
            <a:chExt cx="2228725" cy="2475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8725" cy="2475629"/>
            </a:xfrm>
            <a:custGeom>
              <a:avLst/>
              <a:gdLst/>
              <a:ahLst/>
              <a:cxnLst/>
              <a:rect l="l" t="t" r="r" b="b"/>
              <a:pathLst>
                <a:path w="2228725" h="2475629">
                  <a:moveTo>
                    <a:pt x="0" y="0"/>
                  </a:moveTo>
                  <a:lnTo>
                    <a:pt x="2228725" y="0"/>
                  </a:lnTo>
                  <a:lnTo>
                    <a:pt x="2228725" y="2475629"/>
                  </a:lnTo>
                  <a:lnTo>
                    <a:pt x="0" y="2475629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8725" cy="2513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66975" y="3779922"/>
            <a:ext cx="2654814" cy="4320540"/>
            <a:chOff x="0" y="0"/>
            <a:chExt cx="3539752" cy="576072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915" r="3915"/>
            <a:stretch>
              <a:fillRect/>
            </a:stretch>
          </p:blipFill>
          <p:spPr>
            <a:xfrm>
              <a:off x="0" y="0"/>
              <a:ext cx="3539752" cy="576072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801915" y="1698039"/>
            <a:ext cx="3361514" cy="3169179"/>
            <a:chOff x="0" y="0"/>
            <a:chExt cx="4482019" cy="422557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4665" r="14665"/>
            <a:stretch>
              <a:fillRect/>
            </a:stretch>
          </p:blipFill>
          <p:spPr>
            <a:xfrm>
              <a:off x="0" y="0"/>
              <a:ext cx="4482019" cy="4225572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 rot="-5637708">
            <a:off x="438819" y="4567626"/>
            <a:ext cx="6033750" cy="10306096"/>
          </a:xfrm>
          <a:custGeom>
            <a:avLst/>
            <a:gdLst/>
            <a:ahLst/>
            <a:cxnLst/>
            <a:rect l="l" t="t" r="r" b="b"/>
            <a:pathLst>
              <a:path w="6033750" h="10306096">
                <a:moveTo>
                  <a:pt x="0" y="0"/>
                </a:moveTo>
                <a:lnTo>
                  <a:pt x="6033751" y="0"/>
                </a:lnTo>
                <a:lnTo>
                  <a:pt x="6033751" y="10306096"/>
                </a:lnTo>
                <a:lnTo>
                  <a:pt x="0" y="10306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866145" y="895108"/>
            <a:ext cx="6368827" cy="80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76"/>
              </a:lnSpc>
            </a:pPr>
            <a:r>
              <a:rPr lang="en-US" sz="5957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Existing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8097" y="2235263"/>
            <a:ext cx="8169710" cy="710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project uses AI and CNNs to analyze skin conditions and recommend suitable cosmetic products.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Types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Classifies skin into Sensitive, Dry, Oily, and Combination, providing tailored product suggestions.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preprocessed datasets (70% training, 15% validation, 15% testing) with methods like grayscale conversion and image resizing.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Employs deep learning layers for accurate skin analysis and product recommendations with over 85% accuracy.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Enhances awareness of skin care and offers safe product suggestions, with potential future upgrades to advanced models.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100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620245" y="5896786"/>
            <a:ext cx="3361514" cy="3361514"/>
            <a:chOff x="0" y="0"/>
            <a:chExt cx="4482019" cy="448201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t="23098" b="10214"/>
            <a:stretch>
              <a:fillRect/>
            </a:stretch>
          </p:blipFill>
          <p:spPr>
            <a:xfrm>
              <a:off x="0" y="0"/>
              <a:ext cx="4482019" cy="4482019"/>
            </a:xfrm>
            <a:prstGeom prst="rect">
              <a:avLst/>
            </a:prstGeom>
          </p:spPr>
        </p:pic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143095" y="-2857905"/>
            <a:ext cx="8001810" cy="18288000"/>
            <a:chOff x="0" y="0"/>
            <a:chExt cx="2107473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7473" cy="4816592"/>
            </a:xfrm>
            <a:custGeom>
              <a:avLst/>
              <a:gdLst/>
              <a:ahLst/>
              <a:cxnLst/>
              <a:rect l="l" t="t" r="r" b="b"/>
              <a:pathLst>
                <a:path w="2107473" h="4816592">
                  <a:moveTo>
                    <a:pt x="0" y="0"/>
                  </a:moveTo>
                  <a:lnTo>
                    <a:pt x="2107473" y="0"/>
                  </a:lnTo>
                  <a:lnTo>
                    <a:pt x="210747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7473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848" y="3794150"/>
            <a:ext cx="4324989" cy="3860412"/>
            <a:chOff x="0" y="0"/>
            <a:chExt cx="5766651" cy="51472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2678" r="12678"/>
            <a:stretch>
              <a:fillRect/>
            </a:stretch>
          </p:blipFill>
          <p:spPr>
            <a:xfrm>
              <a:off x="0" y="0"/>
              <a:ext cx="5766651" cy="5147215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7549644" y="-7200900"/>
            <a:ext cx="7612380" cy="8229600"/>
          </a:xfrm>
          <a:custGeom>
            <a:avLst/>
            <a:gdLst/>
            <a:ahLst/>
            <a:cxnLst/>
            <a:rect l="l" t="t" r="r" b="b"/>
            <a:pathLst>
              <a:path w="7612380" h="8229600">
                <a:moveTo>
                  <a:pt x="0" y="0"/>
                </a:moveTo>
                <a:lnTo>
                  <a:pt x="7612380" y="0"/>
                </a:lnTo>
                <a:lnTo>
                  <a:pt x="76123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1835" y="826907"/>
            <a:ext cx="11687380" cy="90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0"/>
              </a:lnSpc>
            </a:pPr>
            <a:r>
              <a:rPr lang="en-US" sz="7139" b="1">
                <a:solidFill>
                  <a:srgbClr val="1E0000"/>
                </a:solidFill>
                <a:latin typeface="Roca Two Bold"/>
                <a:ea typeface="Roca Two Bold"/>
                <a:cs typeface="Roca Two Bold"/>
                <a:sym typeface="Roca Two Bold"/>
              </a:rPr>
              <a:t>Proposed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0836" y="2578379"/>
            <a:ext cx="11341176" cy="796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A deep learning-based system using BERT (Bidirectional Encoder Representations from Transformers).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Enhanced understanding of textual data for skincare product reviews.</a:t>
            </a:r>
          </a:p>
          <a:p>
            <a:pPr algn="l">
              <a:lnSpc>
                <a:spcPts val="4350"/>
              </a:lnSpc>
            </a:pPr>
            <a:endParaRPr lang="en-US" sz="29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5999"/>
              </a:lnSpc>
            </a:pPr>
            <a:r>
              <a:rPr lang="en-US" sz="3999" b="1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      Variables' 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Skin Type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Brand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Ingredients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Cleaned Review</a:t>
            </a:r>
          </a:p>
          <a:p>
            <a:pPr marL="626111" lvl="1" indent="-313055" algn="l">
              <a:lnSpc>
                <a:spcPts val="4437"/>
              </a:lnSpc>
              <a:buFont typeface="Arial"/>
              <a:buChar char="•"/>
            </a:pPr>
            <a:r>
              <a:rPr lang="en-US" sz="29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Category (Target).</a:t>
            </a:r>
          </a:p>
          <a:p>
            <a:pPr algn="l">
              <a:lnSpc>
                <a:spcPts val="4350"/>
              </a:lnSpc>
            </a:pPr>
            <a:endParaRPr lang="en-US" sz="29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>
              <a:lnSpc>
                <a:spcPts val="4350"/>
              </a:lnSpc>
              <a:spcBef>
                <a:spcPct val="0"/>
              </a:spcBef>
            </a:pPr>
            <a:endParaRPr lang="en-US" sz="29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Freeform 10"/>
          <p:cNvSpPr/>
          <p:nvPr/>
        </p:nvSpPr>
        <p:spPr>
          <a:xfrm rot="-10195056">
            <a:off x="15112690" y="-2013872"/>
            <a:ext cx="5870602" cy="5667800"/>
          </a:xfrm>
          <a:custGeom>
            <a:avLst/>
            <a:gdLst/>
            <a:ahLst/>
            <a:cxnLst/>
            <a:rect l="l" t="t" r="r" b="b"/>
            <a:pathLst>
              <a:path w="5870602" h="5667800">
                <a:moveTo>
                  <a:pt x="0" y="0"/>
                </a:moveTo>
                <a:lnTo>
                  <a:pt x="5870602" y="0"/>
                </a:lnTo>
                <a:lnTo>
                  <a:pt x="5870602" y="5667800"/>
                </a:lnTo>
                <a:lnTo>
                  <a:pt x="0" y="5667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6356" y="885825"/>
            <a:ext cx="14864699" cy="875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39"/>
              </a:lnSpc>
            </a:pPr>
            <a:r>
              <a:rPr lang="en-US" sz="3974" spc="-19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3974" b="1" spc="-19" dirty="0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    </a:t>
            </a:r>
            <a:r>
              <a:rPr lang="en-US" sz="3974" b="1" u="sng" spc="-19" dirty="0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Data Preprocessing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Label Encoding: Converts categories to numeric labels.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Input Text:</a:t>
            </a:r>
          </a:p>
          <a:p>
            <a:pPr marL="324127" lvl="1" algn="just">
              <a:lnSpc>
                <a:spcPts val="4714"/>
              </a:lnSpc>
            </a:pPr>
            <a:r>
              <a:rPr lang="en-US" sz="3002" spc="-15" dirty="0" smtClean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           Combined </a:t>
            </a: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fields like Skin Type, Product, Brand, Ingredients, and Review.</a:t>
            </a:r>
          </a:p>
          <a:p>
            <a:pPr algn="just">
              <a:lnSpc>
                <a:spcPts val="4714"/>
              </a:lnSpc>
            </a:pPr>
            <a:endParaRPr lang="en-US" sz="3002" spc="-15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6100"/>
              </a:lnSpc>
            </a:pPr>
            <a:r>
              <a:rPr lang="en-US" sz="3885" spc="-19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en-US" sz="3885" b="1" u="sng" spc="-19" dirty="0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Data Splitting and Loading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Split: Train (80%) / Validation (20%).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PyTorch</a:t>
            </a: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Datasets: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Train and Validation Data Loaders.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Batch Processing with shuffling.</a:t>
            </a:r>
          </a:p>
          <a:p>
            <a:pPr algn="just">
              <a:lnSpc>
                <a:spcPts val="4714"/>
              </a:lnSpc>
            </a:pPr>
            <a:endParaRPr lang="en-US" sz="3002" spc="-15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6239"/>
              </a:lnSpc>
            </a:pPr>
            <a:r>
              <a:rPr lang="en-US" sz="3974" spc="-19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3974" b="1" u="sng" spc="-19" dirty="0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Evaluation</a:t>
            </a:r>
          </a:p>
          <a:p>
            <a:pPr marL="648254" lvl="1" indent="-324127" algn="just">
              <a:lnSpc>
                <a:spcPts val="4714"/>
              </a:lnSpc>
              <a:buFont typeface="Arial"/>
              <a:buChar char="•"/>
            </a:pP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Metrics: Precision, Recall, F1-Score (</a:t>
            </a:r>
            <a:r>
              <a:rPr lang="en-US" sz="3002" spc="-15" dirty="0" err="1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sklearn</a:t>
            </a:r>
            <a:r>
              <a:rPr lang="en-US" sz="3002" spc="-15" dirty="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0" lvl="0" indent="0" algn="just">
              <a:lnSpc>
                <a:spcPts val="2755"/>
              </a:lnSpc>
              <a:spcBef>
                <a:spcPct val="0"/>
              </a:spcBef>
            </a:pPr>
            <a:endParaRPr lang="en-US" sz="3002" spc="-15" dirty="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Freeform 3"/>
          <p:cNvSpPr/>
          <p:nvPr/>
        </p:nvSpPr>
        <p:spPr>
          <a:xfrm rot="5304869">
            <a:off x="16461878" y="7594621"/>
            <a:ext cx="3152532" cy="5384759"/>
          </a:xfrm>
          <a:custGeom>
            <a:avLst/>
            <a:gdLst/>
            <a:ahLst/>
            <a:cxnLst/>
            <a:rect l="l" t="t" r="r" b="b"/>
            <a:pathLst>
              <a:path w="3152532" h="5384759">
                <a:moveTo>
                  <a:pt x="0" y="0"/>
                </a:moveTo>
                <a:lnTo>
                  <a:pt x="3152532" y="0"/>
                </a:lnTo>
                <a:lnTo>
                  <a:pt x="3152532" y="5384758"/>
                </a:lnTo>
                <a:lnTo>
                  <a:pt x="0" y="538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304869">
            <a:off x="-1147288" y="7594621"/>
            <a:ext cx="3152532" cy="5384759"/>
          </a:xfrm>
          <a:custGeom>
            <a:avLst/>
            <a:gdLst/>
            <a:ahLst/>
            <a:cxnLst/>
            <a:rect l="l" t="t" r="r" b="b"/>
            <a:pathLst>
              <a:path w="3152532" h="5384759">
                <a:moveTo>
                  <a:pt x="0" y="0"/>
                </a:moveTo>
                <a:lnTo>
                  <a:pt x="3152531" y="0"/>
                </a:lnTo>
                <a:lnTo>
                  <a:pt x="3152531" y="5384758"/>
                </a:lnTo>
                <a:lnTo>
                  <a:pt x="0" y="538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75"/>
            <a:ext cx="18288000" cy="10546775"/>
            <a:chOff x="0" y="0"/>
            <a:chExt cx="4816593" cy="2777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77752"/>
            </a:xfrm>
            <a:custGeom>
              <a:avLst/>
              <a:gdLst/>
              <a:ahLst/>
              <a:cxnLst/>
              <a:rect l="l" t="t" r="r" b="b"/>
              <a:pathLst>
                <a:path w="4816592" h="2777752">
                  <a:moveTo>
                    <a:pt x="0" y="0"/>
                  </a:moveTo>
                  <a:lnTo>
                    <a:pt x="4816592" y="0"/>
                  </a:lnTo>
                  <a:lnTo>
                    <a:pt x="4816592" y="2777752"/>
                  </a:lnTo>
                  <a:lnTo>
                    <a:pt x="0" y="277775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81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05597" y="904875"/>
            <a:ext cx="10299274" cy="910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000" b="1" u="sng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Flask Web Application</a:t>
            </a:r>
          </a:p>
          <a:p>
            <a:pPr algn="l">
              <a:lnSpc>
                <a:spcPts val="3751"/>
              </a:lnSpc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Features:</a:t>
            </a:r>
          </a:p>
          <a:p>
            <a:pPr marL="539928" lvl="1" indent="-269964" algn="l">
              <a:lnSpc>
                <a:spcPts val="3751"/>
              </a:lnSpc>
              <a:buAutoNum type="arabicPeriod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Homepage:</a:t>
            </a:r>
          </a:p>
          <a:p>
            <a:pPr marL="1079855" lvl="2" indent="-359952" algn="l">
              <a:lnSpc>
                <a:spcPts val="3751"/>
              </a:lnSpc>
              <a:buFont typeface="Arial"/>
              <a:buChar char="⚬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User-friendly input form.</a:t>
            </a:r>
          </a:p>
          <a:p>
            <a:pPr marL="1079855" lvl="2" indent="-359952" algn="l">
              <a:lnSpc>
                <a:spcPts val="3751"/>
              </a:lnSpc>
              <a:buFont typeface="Arial"/>
              <a:buChar char="⚬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Displays available categories.</a:t>
            </a:r>
          </a:p>
          <a:p>
            <a:pPr marL="539928" lvl="1" indent="-269964" algn="l">
              <a:lnSpc>
                <a:spcPts val="3751"/>
              </a:lnSpc>
              <a:buAutoNum type="arabicPeriod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Prediction Endpoint:</a:t>
            </a:r>
          </a:p>
          <a:p>
            <a:pPr marL="1079855" lvl="2" indent="-359952" algn="l">
              <a:lnSpc>
                <a:spcPts val="3751"/>
              </a:lnSpc>
              <a:buFont typeface="Arial"/>
              <a:buChar char="⚬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Processes input.</a:t>
            </a:r>
          </a:p>
          <a:p>
            <a:pPr marL="1079855" lvl="2" indent="-359952" algn="l">
              <a:lnSpc>
                <a:spcPts val="3751"/>
              </a:lnSpc>
              <a:buFont typeface="Arial"/>
              <a:buChar char="⚬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Returns category prediction.</a:t>
            </a:r>
          </a:p>
          <a:p>
            <a:pPr marL="539928" lvl="1" indent="-269964" algn="l">
              <a:lnSpc>
                <a:spcPts val="3751"/>
              </a:lnSpc>
              <a:buAutoNum type="arabicPeriod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Error Handling: Handles processing failures gracefully.</a:t>
            </a:r>
          </a:p>
          <a:p>
            <a:pPr algn="l">
              <a:lnSpc>
                <a:spcPts val="3451"/>
              </a:lnSpc>
            </a:pPr>
            <a:endParaRPr lang="en-US" sz="25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6001"/>
              </a:lnSpc>
            </a:pPr>
            <a:r>
              <a:rPr lang="en-US" sz="4000" b="1" u="sng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User Interaction Workflow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Inputs: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Skin Type, Product, Brand, Ingredients, Review.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Processing: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Text combined, tokenized, and fed to the model.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Outputs:</a:t>
            </a:r>
          </a:p>
          <a:p>
            <a:pPr marL="539928" lvl="1" indent="-269964" algn="l">
              <a:lnSpc>
                <a:spcPts val="3751"/>
              </a:lnSpc>
              <a:buFont typeface="Arial"/>
              <a:buChar char="•"/>
            </a:pPr>
            <a:r>
              <a:rPr lang="en-US" sz="25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Predicted category displayed in real-time.</a:t>
            </a:r>
          </a:p>
          <a:p>
            <a:pPr marL="0" lvl="0" indent="0" algn="ctr">
              <a:lnSpc>
                <a:spcPts val="3751"/>
              </a:lnSpc>
              <a:spcBef>
                <a:spcPct val="0"/>
              </a:spcBef>
            </a:pPr>
            <a:endParaRPr lang="en-US" sz="25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Freeform 6"/>
          <p:cNvSpPr/>
          <p:nvPr/>
        </p:nvSpPr>
        <p:spPr>
          <a:xfrm rot="-10195056">
            <a:off x="16027396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0" y="0"/>
                </a:moveTo>
                <a:lnTo>
                  <a:pt x="4521208" y="0"/>
                </a:lnTo>
                <a:lnTo>
                  <a:pt x="4521208" y="4365022"/>
                </a:lnTo>
                <a:lnTo>
                  <a:pt x="0" y="436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195056" flipH="1">
            <a:off x="-2062780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4521208" y="0"/>
                </a:moveTo>
                <a:lnTo>
                  <a:pt x="0" y="0"/>
                </a:lnTo>
                <a:lnTo>
                  <a:pt x="0" y="4365022"/>
                </a:lnTo>
                <a:lnTo>
                  <a:pt x="4521208" y="4365022"/>
                </a:lnTo>
                <a:lnTo>
                  <a:pt x="4521208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9775"/>
            <a:ext cx="18288000" cy="10546775"/>
            <a:chOff x="0" y="0"/>
            <a:chExt cx="4816593" cy="2777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77752"/>
            </a:xfrm>
            <a:custGeom>
              <a:avLst/>
              <a:gdLst/>
              <a:ahLst/>
              <a:cxnLst/>
              <a:rect l="l" t="t" r="r" b="b"/>
              <a:pathLst>
                <a:path w="4816592" h="2777752">
                  <a:moveTo>
                    <a:pt x="0" y="0"/>
                  </a:moveTo>
                  <a:lnTo>
                    <a:pt x="4816592" y="0"/>
                  </a:lnTo>
                  <a:lnTo>
                    <a:pt x="4816592" y="2777752"/>
                  </a:lnTo>
                  <a:lnTo>
                    <a:pt x="0" y="277775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81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05597" y="904875"/>
            <a:ext cx="12229526" cy="960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000" b="1" u="sng">
                <a:solidFill>
                  <a:srgbClr val="1E0000"/>
                </a:solidFill>
                <a:latin typeface="Lato Bold"/>
                <a:ea typeface="Lato Bold"/>
                <a:cs typeface="Lato Bold"/>
                <a:sym typeface="Lato Bold"/>
              </a:rPr>
              <a:t>Results</a:t>
            </a:r>
          </a:p>
          <a:p>
            <a:pPr marL="734233" lvl="1" indent="-367116" algn="l">
              <a:lnSpc>
                <a:spcPts val="5101"/>
              </a:lnSpc>
              <a:buFont typeface="Arial"/>
              <a:buChar char="•"/>
            </a:pPr>
            <a:r>
              <a:rPr lang="en-US" sz="34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Achieved an impressive 99% accuracy on the validation dataset, ensuring reliable skincare product classification.</a:t>
            </a:r>
          </a:p>
          <a:p>
            <a:pPr marL="734233" lvl="1" indent="-367116" algn="l">
              <a:lnSpc>
                <a:spcPts val="5101"/>
              </a:lnSpc>
              <a:buFont typeface="Arial"/>
              <a:buChar char="•"/>
            </a:pPr>
            <a:r>
              <a:rPr lang="en-US" sz="34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Combined key textual features like Skin Type, Product, Brand, Ingredients, and Reviews to improve model performance.</a:t>
            </a:r>
          </a:p>
          <a:p>
            <a:pPr marL="734233" lvl="1" indent="-367116" algn="l">
              <a:lnSpc>
                <a:spcPts val="5101"/>
              </a:lnSpc>
              <a:buFont typeface="Arial"/>
              <a:buChar char="•"/>
            </a:pPr>
            <a:r>
              <a:rPr lang="en-US" sz="34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Successfully deployed a Flask-based web application for real-time, accurate cosmetic category predictions.</a:t>
            </a:r>
          </a:p>
          <a:p>
            <a:pPr marL="734233" lvl="1" indent="-367116" algn="l">
              <a:lnSpc>
                <a:spcPts val="5101"/>
              </a:lnSpc>
              <a:buFont typeface="Arial"/>
              <a:buChar char="•"/>
            </a:pPr>
            <a:r>
              <a:rPr lang="en-US" sz="34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Delivered high precision, recall, and F1-scores across all skincare categories, ensuring robust predictions.</a:t>
            </a:r>
          </a:p>
          <a:p>
            <a:pPr marL="734233" lvl="1" indent="-367116" algn="l">
              <a:lnSpc>
                <a:spcPts val="5101"/>
              </a:lnSpc>
              <a:buFont typeface="Arial"/>
              <a:buChar char="•"/>
            </a:pPr>
            <a:r>
              <a:rPr lang="en-US" sz="3400">
                <a:solidFill>
                  <a:srgbClr val="1E0000"/>
                </a:solidFill>
                <a:latin typeface="Lato"/>
                <a:ea typeface="Lato"/>
                <a:cs typeface="Lato"/>
                <a:sym typeface="Lato"/>
              </a:rPr>
              <a:t>Accurately categorized user inputs, demonstrating the system’s potential for practical cosmetic recommendations.</a:t>
            </a:r>
          </a:p>
          <a:p>
            <a:pPr algn="l">
              <a:lnSpc>
                <a:spcPts val="6001"/>
              </a:lnSpc>
            </a:pPr>
            <a:endParaRPr lang="en-US" sz="34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751"/>
              </a:lnSpc>
            </a:pPr>
            <a:endParaRPr lang="en-US" sz="34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>
              <a:lnSpc>
                <a:spcPts val="3751"/>
              </a:lnSpc>
              <a:spcBef>
                <a:spcPct val="0"/>
              </a:spcBef>
            </a:pPr>
            <a:endParaRPr lang="en-US" sz="3400">
              <a:solidFill>
                <a:srgbClr val="1E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Freeform 6"/>
          <p:cNvSpPr/>
          <p:nvPr/>
        </p:nvSpPr>
        <p:spPr>
          <a:xfrm rot="-10195056">
            <a:off x="16027396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0" y="0"/>
                </a:moveTo>
                <a:lnTo>
                  <a:pt x="4521208" y="0"/>
                </a:lnTo>
                <a:lnTo>
                  <a:pt x="4521208" y="4365022"/>
                </a:lnTo>
                <a:lnTo>
                  <a:pt x="0" y="436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195056" flipH="1">
            <a:off x="-2062780" y="-1153811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4521208" y="0"/>
                </a:moveTo>
                <a:lnTo>
                  <a:pt x="0" y="0"/>
                </a:lnTo>
                <a:lnTo>
                  <a:pt x="0" y="4365022"/>
                </a:lnTo>
                <a:lnTo>
                  <a:pt x="4521208" y="4365022"/>
                </a:lnTo>
                <a:lnTo>
                  <a:pt x="4521208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46775"/>
            <a:chOff x="0" y="0"/>
            <a:chExt cx="4816593" cy="2777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77752"/>
            </a:xfrm>
            <a:custGeom>
              <a:avLst/>
              <a:gdLst/>
              <a:ahLst/>
              <a:cxnLst/>
              <a:rect l="l" t="t" r="r" b="b"/>
              <a:pathLst>
                <a:path w="4816592" h="2777752">
                  <a:moveTo>
                    <a:pt x="0" y="0"/>
                  </a:moveTo>
                  <a:lnTo>
                    <a:pt x="4816592" y="0"/>
                  </a:lnTo>
                  <a:lnTo>
                    <a:pt x="4816592" y="2777752"/>
                  </a:lnTo>
                  <a:lnTo>
                    <a:pt x="0" y="2777752"/>
                  </a:lnTo>
                  <a:close/>
                </a:path>
              </a:pathLst>
            </a:custGeom>
            <a:solidFill>
              <a:srgbClr val="E6B7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815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7"/>
          <p:cNvSpPr/>
          <p:nvPr/>
        </p:nvSpPr>
        <p:spPr>
          <a:xfrm rot="11404944" flipH="1">
            <a:off x="-1481630" y="-895254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4521208" y="0"/>
                </a:moveTo>
                <a:lnTo>
                  <a:pt x="0" y="0"/>
                </a:lnTo>
                <a:lnTo>
                  <a:pt x="0" y="4365022"/>
                </a:lnTo>
                <a:lnTo>
                  <a:pt x="4521208" y="4365022"/>
                </a:lnTo>
                <a:lnTo>
                  <a:pt x="4521208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7"/>
          <p:cNvSpPr/>
          <p:nvPr/>
        </p:nvSpPr>
        <p:spPr>
          <a:xfrm rot="20653609" flipH="1">
            <a:off x="14605150" y="-724983"/>
            <a:ext cx="4521208" cy="4365021"/>
          </a:xfrm>
          <a:custGeom>
            <a:avLst/>
            <a:gdLst/>
            <a:ahLst/>
            <a:cxnLst/>
            <a:rect l="l" t="t" r="r" b="b"/>
            <a:pathLst>
              <a:path w="4521208" h="4365021">
                <a:moveTo>
                  <a:pt x="4521208" y="0"/>
                </a:moveTo>
                <a:lnTo>
                  <a:pt x="0" y="0"/>
                </a:lnTo>
                <a:lnTo>
                  <a:pt x="0" y="4365022"/>
                </a:lnTo>
                <a:lnTo>
                  <a:pt x="4521208" y="4365022"/>
                </a:lnTo>
                <a:lnTo>
                  <a:pt x="4521208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65139" y="1030545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6748" y="2552700"/>
            <a:ext cx="10557852" cy="670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556" y="6217341"/>
            <a:ext cx="9542936" cy="2456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6748" y="1919640"/>
            <a:ext cx="119813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BERT Performance: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BERT model achieves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99.6% accuracy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95.2% F1-Score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far outperforming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LightFM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LightFM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Weakness: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LightFM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(WARP) shows limited performance, with only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63.4% accuracy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low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0.016 Precision@15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of BERT: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BERT-based system ensures high accuracy and precision, making it ideal for personalized skincare recommendations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32316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9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748</Words>
  <Application>Microsoft Office PowerPoint</Application>
  <PresentationFormat>Custom</PresentationFormat>
  <Paragraphs>104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Roca Two Bold</vt:lpstr>
      <vt:lpstr>Arial</vt:lpstr>
      <vt:lpstr>Lato</vt:lpstr>
      <vt:lpstr>Times New Roman</vt:lpstr>
      <vt:lpstr>Lato Bold</vt:lpstr>
      <vt:lpstr>Lato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Peach Batik Natural Skincare Presentation</dc:title>
  <cp:lastModifiedBy>Anuhya</cp:lastModifiedBy>
  <cp:revision>5</cp:revision>
  <dcterms:created xsi:type="dcterms:W3CDTF">2006-08-16T00:00:00Z</dcterms:created>
  <dcterms:modified xsi:type="dcterms:W3CDTF">2024-12-15T17:21:35Z</dcterms:modified>
  <dc:identifier>DAGZUu4EFnY</dc:identifier>
</cp:coreProperties>
</file>